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6" r:id="rId4"/>
    <p:sldId id="267" r:id="rId5"/>
    <p:sldId id="268" r:id="rId6"/>
    <p:sldId id="269" r:id="rId7"/>
    <p:sldId id="271" r:id="rId8"/>
    <p:sldId id="270"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35" autoAdjust="0"/>
    <p:restoredTop sz="94660"/>
  </p:normalViewPr>
  <p:slideViewPr>
    <p:cSldViewPr snapToGrid="0">
      <p:cViewPr varScale="1">
        <p:scale>
          <a:sx n="86" d="100"/>
          <a:sy n="86" d="100"/>
        </p:scale>
        <p:origin x="224" y="1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D52A6-716D-4E79-9F25-485F22D2DF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C8A8EC-D20B-498E-A99F-D3B7486FB8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4E20F9C-429C-4529-B6D3-0BB9ED32967C}"/>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5" name="Footer Placeholder 4">
            <a:extLst>
              <a:ext uri="{FF2B5EF4-FFF2-40B4-BE49-F238E27FC236}">
                <a16:creationId xmlns:a16="http://schemas.microsoft.com/office/drawing/2014/main" id="{587EDC8A-B59A-46B3-B512-3AB15F04BE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8A3A5-E636-432D-AD9D-E8E3BAB6BDC7}"/>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532728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9612F-4154-43F5-838E-2D9AAACD6F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0152A4-1F52-4C75-A2B9-44151BC8B76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A725A-24B6-4FB2-8238-3E396E06EF14}"/>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5" name="Footer Placeholder 4">
            <a:extLst>
              <a:ext uri="{FF2B5EF4-FFF2-40B4-BE49-F238E27FC236}">
                <a16:creationId xmlns:a16="http://schemas.microsoft.com/office/drawing/2014/main" id="{CB288846-5CF6-4D43-BFE3-225BD5D152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B9BF8-5637-40A3-B1D1-911AAFE84E88}"/>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4100298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8213A7-AA85-418B-8BAF-64E6CB64EC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5A8A957-5318-4867-9490-913ED4DC12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87A99D-1109-4F65-A2C9-0E8E0A99E863}"/>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5" name="Footer Placeholder 4">
            <a:extLst>
              <a:ext uri="{FF2B5EF4-FFF2-40B4-BE49-F238E27FC236}">
                <a16:creationId xmlns:a16="http://schemas.microsoft.com/office/drawing/2014/main" id="{5B5EF30A-6ED6-4007-B50E-998ECEF269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DBF256-00D3-4A1F-BFD7-9365CB513954}"/>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3793472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5DFA3-C1B1-4B24-AA66-9C85547F8C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D8EAD2-161C-4400-86B8-786A9879F7E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03FE5-8D0C-47A4-8EA1-05A49D3D929D}"/>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5" name="Footer Placeholder 4">
            <a:extLst>
              <a:ext uri="{FF2B5EF4-FFF2-40B4-BE49-F238E27FC236}">
                <a16:creationId xmlns:a16="http://schemas.microsoft.com/office/drawing/2014/main" id="{00BF4832-DE17-4338-956E-CC310840EA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FE7B3C-9C08-48F8-9B9A-B740656D1FDC}"/>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397584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492FD-77DA-44C3-A6FB-85626C4E0C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82244A-6885-43E2-B206-244F476F2E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A90807D-DDEF-4D8A-A292-683FE0F8D84E}"/>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5" name="Footer Placeholder 4">
            <a:extLst>
              <a:ext uri="{FF2B5EF4-FFF2-40B4-BE49-F238E27FC236}">
                <a16:creationId xmlns:a16="http://schemas.microsoft.com/office/drawing/2014/main" id="{E0DBCC11-7641-4DC7-BD94-BF53630533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AFDF3D-B119-4DA6-912E-E79688F936B1}"/>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1832282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BE259-3E24-4EF3-BC53-D46652D672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80F782-ED5F-4278-8B42-5ECC38400D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035ED7-EDA2-4BA0-A458-53D055C4BDB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7777AB-4EE1-4731-B723-9A1B9485D4FA}"/>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6" name="Footer Placeholder 5">
            <a:extLst>
              <a:ext uri="{FF2B5EF4-FFF2-40B4-BE49-F238E27FC236}">
                <a16:creationId xmlns:a16="http://schemas.microsoft.com/office/drawing/2014/main" id="{C3A66F01-C85E-4E88-A748-C5CC1CACC7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3B85B4-BAC4-4D63-9499-2B8D82FA0EF5}"/>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2612656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4A282-76F6-4829-9929-99A84EC4E9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73ED1E-1245-489A-B007-6C71A87466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1B0E9EF-DE40-4F81-9029-10DDF1A2D46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AA771A-CBAE-4CF8-BFE2-3158E74F93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17454EF-2276-494E-BEEC-2681D5E39A3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25106C2-EA0A-4709-ACFC-C7DE29A5627A}"/>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8" name="Footer Placeholder 7">
            <a:extLst>
              <a:ext uri="{FF2B5EF4-FFF2-40B4-BE49-F238E27FC236}">
                <a16:creationId xmlns:a16="http://schemas.microsoft.com/office/drawing/2014/main" id="{A2F3875C-6928-464E-BB2D-C0C9275744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8C00C7-07C7-40ED-9619-A3575CA51B5B}"/>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625096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1C76F-7AC2-4899-A078-7C0042789B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F5807F-43F0-4100-94EF-98F93CD1C2F8}"/>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4" name="Footer Placeholder 3">
            <a:extLst>
              <a:ext uri="{FF2B5EF4-FFF2-40B4-BE49-F238E27FC236}">
                <a16:creationId xmlns:a16="http://schemas.microsoft.com/office/drawing/2014/main" id="{55876983-4365-4A09-B66D-73658663AB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5016C1-0467-4078-9BF8-5EA688C25B81}"/>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422860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4DA363-F1C5-48AD-B316-AB9AC9340212}"/>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3" name="Footer Placeholder 2">
            <a:extLst>
              <a:ext uri="{FF2B5EF4-FFF2-40B4-BE49-F238E27FC236}">
                <a16:creationId xmlns:a16="http://schemas.microsoft.com/office/drawing/2014/main" id="{71EECC5B-51FF-4E4C-80F5-69AEFDFB20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37F5657-805F-419F-B945-D06F734D74B9}"/>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1633566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B28BB-EDBF-4DEC-91D9-761813C156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D81FE91-487B-4C4B-8150-1DB362CE39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39BE1E-5E55-4945-AE36-9C1DBCB2F3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DD0EE1-094A-4D04-865E-2A4FEFDD0EA0}"/>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6" name="Footer Placeholder 5">
            <a:extLst>
              <a:ext uri="{FF2B5EF4-FFF2-40B4-BE49-F238E27FC236}">
                <a16:creationId xmlns:a16="http://schemas.microsoft.com/office/drawing/2014/main" id="{B1DB6336-42AC-4E1E-A173-624C57D006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1D81-126C-4D7E-B894-842FFEFD41BE}"/>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3795083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1399-3D53-4A13-B5D9-DD9E6A95E4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7AA569-031F-4D2F-AA39-9981176D91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717492-887F-4554-B354-0693BB37E3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B502D4-4365-4BC1-BE1F-9783540E215F}"/>
              </a:ext>
            </a:extLst>
          </p:cNvPr>
          <p:cNvSpPr>
            <a:spLocks noGrp="1"/>
          </p:cNvSpPr>
          <p:nvPr>
            <p:ph type="dt" sz="half" idx="10"/>
          </p:nvPr>
        </p:nvSpPr>
        <p:spPr/>
        <p:txBody>
          <a:bodyPr/>
          <a:lstStyle/>
          <a:p>
            <a:fld id="{A02911D9-26C8-4D55-8495-B55EE24497C6}" type="datetimeFigureOut">
              <a:rPr lang="en-US" smtClean="0"/>
              <a:t>4/14/23</a:t>
            </a:fld>
            <a:endParaRPr lang="en-US"/>
          </a:p>
        </p:txBody>
      </p:sp>
      <p:sp>
        <p:nvSpPr>
          <p:cNvPr id="6" name="Footer Placeholder 5">
            <a:extLst>
              <a:ext uri="{FF2B5EF4-FFF2-40B4-BE49-F238E27FC236}">
                <a16:creationId xmlns:a16="http://schemas.microsoft.com/office/drawing/2014/main" id="{3295FD4B-F166-4209-8AFE-A9F7BFA773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4EBF52-56BC-4E14-89E9-1D0571F7A818}"/>
              </a:ext>
            </a:extLst>
          </p:cNvPr>
          <p:cNvSpPr>
            <a:spLocks noGrp="1"/>
          </p:cNvSpPr>
          <p:nvPr>
            <p:ph type="sldNum" sz="quarter" idx="12"/>
          </p:nvPr>
        </p:nvSpPr>
        <p:spPr/>
        <p:txBody>
          <a:bodyPr/>
          <a:lstStyle/>
          <a:p>
            <a:fld id="{12583514-8612-4BF3-A6C9-EF0D3386947A}" type="slidenum">
              <a:rPr lang="en-US" smtClean="0"/>
              <a:t>‹#›</a:t>
            </a:fld>
            <a:endParaRPr lang="en-US"/>
          </a:p>
        </p:txBody>
      </p:sp>
    </p:spTree>
    <p:extLst>
      <p:ext uri="{BB962C8B-B14F-4D97-AF65-F5344CB8AC3E}">
        <p14:creationId xmlns:p14="http://schemas.microsoft.com/office/powerpoint/2010/main" val="68090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alpha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B85006-B41D-4141-9BCD-8B26431993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3A3CBD-A005-43A2-A3E7-9611770D58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6F2CD-150B-4367-B038-CEABC63163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911D9-26C8-4D55-8495-B55EE24497C6}" type="datetimeFigureOut">
              <a:rPr lang="en-US" smtClean="0"/>
              <a:t>4/14/23</a:t>
            </a:fld>
            <a:endParaRPr lang="en-US"/>
          </a:p>
        </p:txBody>
      </p:sp>
      <p:sp>
        <p:nvSpPr>
          <p:cNvPr id="5" name="Footer Placeholder 4">
            <a:extLst>
              <a:ext uri="{FF2B5EF4-FFF2-40B4-BE49-F238E27FC236}">
                <a16:creationId xmlns:a16="http://schemas.microsoft.com/office/drawing/2014/main" id="{B680BAD6-1D69-441C-B965-539F0DD4B6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46F5E5-D0C9-4236-B069-4AA3D30C3E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583514-8612-4BF3-A6C9-EF0D3386947A}" type="slidenum">
              <a:rPr lang="en-US" smtClean="0"/>
              <a:t>‹#›</a:t>
            </a:fld>
            <a:endParaRPr lang="en-US"/>
          </a:p>
        </p:txBody>
      </p:sp>
    </p:spTree>
    <p:extLst>
      <p:ext uri="{BB962C8B-B14F-4D97-AF65-F5344CB8AC3E}">
        <p14:creationId xmlns:p14="http://schemas.microsoft.com/office/powerpoint/2010/main" val="722135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1455907" y="308549"/>
            <a:ext cx="9380706" cy="828675"/>
          </a:xfrm>
        </p:spPr>
        <p:txBody>
          <a:bodyPr>
            <a:noAutofit/>
          </a:bodyPr>
          <a:lstStyle/>
          <a:p>
            <a:r>
              <a:rPr lang="en-US" sz="4800" dirty="0"/>
              <a:t>Gratitude – Unity – Wholeness – LIFE</a:t>
            </a:r>
          </a:p>
        </p:txBody>
      </p:sp>
      <p:pic>
        <p:nvPicPr>
          <p:cNvPr id="7" name="Picture 6">
            <a:extLst>
              <a:ext uri="{FF2B5EF4-FFF2-40B4-BE49-F238E27FC236}">
                <a16:creationId xmlns:a16="http://schemas.microsoft.com/office/drawing/2014/main" id="{58508DFC-2AA1-44A0-9D59-B1839C6FB2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9136" y="1446812"/>
            <a:ext cx="6119004" cy="4589253"/>
          </a:xfrm>
          <a:prstGeom prst="rect">
            <a:avLst/>
          </a:prstGeom>
        </p:spPr>
      </p:pic>
      <p:sp>
        <p:nvSpPr>
          <p:cNvPr id="8" name="Subtitle 5">
            <a:extLst>
              <a:ext uri="{FF2B5EF4-FFF2-40B4-BE49-F238E27FC236}">
                <a16:creationId xmlns:a16="http://schemas.microsoft.com/office/drawing/2014/main" id="{BD510809-47A7-4880-9FB1-EBEEF20A7888}"/>
              </a:ext>
            </a:extLst>
          </p:cNvPr>
          <p:cNvSpPr txBox="1">
            <a:spLocks/>
          </p:cNvSpPr>
          <p:nvPr/>
        </p:nvSpPr>
        <p:spPr>
          <a:xfrm>
            <a:off x="8065698" y="2168330"/>
            <a:ext cx="3464315" cy="292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dirty="0"/>
              <a:t>Key Texts:</a:t>
            </a:r>
          </a:p>
          <a:p>
            <a:pPr algn="l"/>
            <a:r>
              <a:rPr lang="en-US" sz="3200" i="1" dirty="0"/>
              <a:t>Colossians 3:12-15</a:t>
            </a:r>
          </a:p>
          <a:p>
            <a:pPr algn="l"/>
            <a:r>
              <a:rPr lang="en-US" sz="3200" i="1" dirty="0"/>
              <a:t>Ephesians 4:1-6</a:t>
            </a:r>
          </a:p>
          <a:p>
            <a:pPr algn="l"/>
            <a:r>
              <a:rPr lang="en-US" sz="3200" i="1" dirty="0"/>
              <a:t>1Timothy 6:12</a:t>
            </a:r>
            <a:r>
              <a:rPr lang="en-US" sz="3200" dirty="0"/>
              <a:t> </a:t>
            </a:r>
          </a:p>
        </p:txBody>
      </p:sp>
    </p:spTree>
    <p:extLst>
      <p:ext uri="{BB962C8B-B14F-4D97-AF65-F5344CB8AC3E}">
        <p14:creationId xmlns:p14="http://schemas.microsoft.com/office/powerpoint/2010/main" val="1356130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100442"/>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a:t>Love in Action</a:t>
            </a:r>
          </a:p>
          <a:p>
            <a:endParaRPr lang="en-US" sz="1000" dirty="0"/>
          </a:p>
          <a:p>
            <a:pPr algn="l"/>
            <a:r>
              <a:rPr lang="en-US" sz="3600" dirty="0"/>
              <a:t>Love God and Love Others - a wonderful standard.</a:t>
            </a:r>
          </a:p>
          <a:p>
            <a:pPr algn="l"/>
            <a:r>
              <a:rPr lang="en-US" sz="3600" dirty="0"/>
              <a:t>Jesus’ life - a practical demonstration of </a:t>
            </a:r>
            <a:r>
              <a:rPr lang="en-US" sz="3600" u="sng" dirty="0"/>
              <a:t>love in action</a:t>
            </a:r>
            <a:r>
              <a:rPr lang="en-US" sz="3600" dirty="0"/>
              <a:t>. </a:t>
            </a:r>
          </a:p>
          <a:p>
            <a:pPr algn="l"/>
            <a:r>
              <a:rPr lang="en-US" sz="3600" dirty="0"/>
              <a:t>The whole work of grace is one of continual service of love, of self-denying, self-sacrificing effort. </a:t>
            </a:r>
          </a:p>
          <a:p>
            <a:pPr algn="l"/>
            <a:r>
              <a:rPr lang="en-US" sz="3600" dirty="0"/>
              <a:t>This </a:t>
            </a:r>
            <a:r>
              <a:rPr lang="en-US" sz="3600" u="sng" dirty="0"/>
              <a:t>other-focused</a:t>
            </a:r>
            <a:r>
              <a:rPr lang="en-US" sz="3600" dirty="0"/>
              <a:t> theme (agape love) Jesus shared </a:t>
            </a:r>
            <a:r>
              <a:rPr lang="en-US" sz="3600" u="sng" dirty="0"/>
              <a:t>fosters</a:t>
            </a:r>
            <a:r>
              <a:rPr lang="en-US" sz="3600" dirty="0"/>
              <a:t> wholeness and creates opportunities to share God’s love.</a:t>
            </a:r>
          </a:p>
        </p:txBody>
      </p:sp>
    </p:spTree>
    <p:extLst>
      <p:ext uri="{BB962C8B-B14F-4D97-AF65-F5344CB8AC3E}">
        <p14:creationId xmlns:p14="http://schemas.microsoft.com/office/powerpoint/2010/main" val="3155019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100442"/>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a:t>“Unity” – Letter of Paul to the Ephesians</a:t>
            </a:r>
          </a:p>
          <a:p>
            <a:pPr algn="l"/>
            <a:r>
              <a:rPr lang="en-US" sz="3600" dirty="0"/>
              <a:t>Letter focused around unity.  Diverse congregation</a:t>
            </a:r>
          </a:p>
          <a:p>
            <a:pPr algn="l"/>
            <a:r>
              <a:rPr lang="en-US" sz="3600" dirty="0"/>
              <a:t>Paul’s concept of unity has two dimensions: </a:t>
            </a:r>
          </a:p>
          <a:p>
            <a:pPr marL="742950" indent="-742950" algn="l">
              <a:buFont typeface="+mj-lt"/>
              <a:buAutoNum type="arabicPeriod"/>
            </a:pPr>
            <a:r>
              <a:rPr lang="en-US" sz="3600" u="sng" dirty="0"/>
              <a:t>unity</a:t>
            </a:r>
            <a:r>
              <a:rPr lang="en-US" sz="3600" dirty="0"/>
              <a:t> in the church, where Jews and Gentiles are brought together in </a:t>
            </a:r>
            <a:r>
              <a:rPr lang="en-US" sz="3600" u="sng" dirty="0"/>
              <a:t>one</a:t>
            </a:r>
            <a:r>
              <a:rPr lang="en-US" sz="3600" dirty="0"/>
              <a:t> body – Jesus Christ Himself. </a:t>
            </a:r>
          </a:p>
          <a:p>
            <a:pPr marL="742950" indent="-742950" algn="l">
              <a:buFont typeface="+mj-lt"/>
              <a:buAutoNum type="arabicPeriod"/>
            </a:pPr>
            <a:r>
              <a:rPr lang="en-US" sz="3600" u="sng" dirty="0"/>
              <a:t>unity</a:t>
            </a:r>
            <a:r>
              <a:rPr lang="en-US" sz="3600" dirty="0"/>
              <a:t> in the universe, in which all things in heaven and earth find their ultimate </a:t>
            </a:r>
            <a:r>
              <a:rPr lang="en-US" sz="3600" u="sng" dirty="0"/>
              <a:t>oneness</a:t>
            </a:r>
            <a:r>
              <a:rPr lang="en-US" sz="3600" dirty="0"/>
              <a:t> in Christ.</a:t>
            </a:r>
          </a:p>
        </p:txBody>
      </p:sp>
    </p:spTree>
    <p:extLst>
      <p:ext uri="{BB962C8B-B14F-4D97-AF65-F5344CB8AC3E}">
        <p14:creationId xmlns:p14="http://schemas.microsoft.com/office/powerpoint/2010/main" val="2708953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100442"/>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dirty="0"/>
              <a:t>Walking Worthy of Your Calling in Christ </a:t>
            </a:r>
          </a:p>
          <a:p>
            <a:endParaRPr lang="en-US" sz="4400" i="1" dirty="0"/>
          </a:p>
          <a:p>
            <a:r>
              <a:rPr lang="en-US" sz="4400" i="1" dirty="0"/>
              <a:t>Read Ephesians 4:1-3</a:t>
            </a:r>
          </a:p>
          <a:p>
            <a:endParaRPr lang="en-US" sz="4400" dirty="0"/>
          </a:p>
          <a:p>
            <a:r>
              <a:rPr lang="en-US" sz="4400" dirty="0"/>
              <a:t>What are some ways we are to walk worthy of our calling in Christ?</a:t>
            </a:r>
          </a:p>
        </p:txBody>
      </p:sp>
    </p:spTree>
    <p:extLst>
      <p:ext uri="{BB962C8B-B14F-4D97-AF65-F5344CB8AC3E}">
        <p14:creationId xmlns:p14="http://schemas.microsoft.com/office/powerpoint/2010/main" val="4271473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379379" y="1110170"/>
            <a:ext cx="11537004"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600" dirty="0"/>
              <a:t>Why is this important in our Christian Walk?   </a:t>
            </a:r>
          </a:p>
          <a:p>
            <a:endParaRPr lang="en-US" sz="1000" dirty="0"/>
          </a:p>
          <a:p>
            <a:r>
              <a:rPr lang="en-US" sz="3200" dirty="0"/>
              <a:t>The practical outcome of these virtues and graces in the Christian’s life helps us to “keep the unity of the Spirit in the bond of peace”.  </a:t>
            </a:r>
          </a:p>
          <a:p>
            <a:r>
              <a:rPr lang="en-US" sz="3200" dirty="0"/>
              <a:t>All these attributes are rooted in love.  </a:t>
            </a:r>
          </a:p>
          <a:p>
            <a:r>
              <a:rPr lang="en-US" sz="3200" dirty="0"/>
              <a:t>The active practice of </a:t>
            </a:r>
            <a:r>
              <a:rPr lang="en-US" sz="3200" u="sng" dirty="0"/>
              <a:t>love for others</a:t>
            </a:r>
            <a:r>
              <a:rPr lang="en-US" sz="3200" dirty="0"/>
              <a:t> preserves relationships and promotes peace and unity in the Christian community and beyond.  </a:t>
            </a:r>
          </a:p>
          <a:p>
            <a:r>
              <a:rPr lang="en-US" sz="3200" dirty="0"/>
              <a:t>Unity in the church manifests God’s love in unique ways that others can witness.</a:t>
            </a:r>
          </a:p>
        </p:txBody>
      </p:sp>
    </p:spTree>
    <p:extLst>
      <p:ext uri="{BB962C8B-B14F-4D97-AF65-F5344CB8AC3E}">
        <p14:creationId xmlns:p14="http://schemas.microsoft.com/office/powerpoint/2010/main" val="16254085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217174"/>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b="1" baseline="30000" dirty="0"/>
              <a:t>4 </a:t>
            </a:r>
            <a:r>
              <a:rPr lang="en-US" sz="4000" dirty="0"/>
              <a:t>There is </a:t>
            </a:r>
            <a:r>
              <a:rPr lang="en-US" sz="4000" u="sng" dirty="0"/>
              <a:t>one</a:t>
            </a:r>
            <a:r>
              <a:rPr lang="en-US" sz="4000" dirty="0"/>
              <a:t> body and </a:t>
            </a:r>
            <a:r>
              <a:rPr lang="en-US" sz="4000" u="sng" dirty="0"/>
              <a:t>one</a:t>
            </a:r>
            <a:r>
              <a:rPr lang="en-US" sz="4000" dirty="0"/>
              <a:t> Spirit—just as you were called to the </a:t>
            </a:r>
            <a:r>
              <a:rPr lang="en-US" sz="4000" u="sng" dirty="0"/>
              <a:t>one</a:t>
            </a:r>
            <a:r>
              <a:rPr lang="en-US" sz="4000" dirty="0"/>
              <a:t> hope that belongs to your call— </a:t>
            </a:r>
            <a:r>
              <a:rPr lang="en-US" sz="4000" b="1" baseline="30000" dirty="0"/>
              <a:t>5 </a:t>
            </a:r>
            <a:r>
              <a:rPr lang="en-US" sz="4000" u="sng" dirty="0"/>
              <a:t>one</a:t>
            </a:r>
            <a:r>
              <a:rPr lang="en-US" sz="4000" dirty="0"/>
              <a:t> Lord, </a:t>
            </a:r>
            <a:r>
              <a:rPr lang="en-US" sz="4000" u="sng" dirty="0"/>
              <a:t>one</a:t>
            </a:r>
            <a:r>
              <a:rPr lang="en-US" sz="4000" dirty="0"/>
              <a:t> faith, </a:t>
            </a:r>
            <a:r>
              <a:rPr lang="en-US" sz="4000" u="sng" dirty="0"/>
              <a:t>one</a:t>
            </a:r>
            <a:r>
              <a:rPr lang="en-US" sz="4000" dirty="0"/>
              <a:t> baptism, </a:t>
            </a:r>
            <a:br>
              <a:rPr lang="en-US" sz="4000" dirty="0"/>
            </a:br>
            <a:r>
              <a:rPr lang="en-US" sz="4000" b="1" baseline="30000" dirty="0"/>
              <a:t>6 </a:t>
            </a:r>
            <a:r>
              <a:rPr lang="en-US" sz="4000" u="sng" dirty="0"/>
              <a:t>one</a:t>
            </a:r>
            <a:r>
              <a:rPr lang="en-US" sz="4000" dirty="0"/>
              <a:t> God and Father of all, who is over all and through all and in all.</a:t>
            </a:r>
            <a:endParaRPr lang="en-US" sz="7200" dirty="0"/>
          </a:p>
          <a:p>
            <a:pPr algn="r"/>
            <a:r>
              <a:rPr lang="en-US" sz="3200" i="1" dirty="0"/>
              <a:t>Ephesians 4:4-6 ESV</a:t>
            </a:r>
          </a:p>
          <a:p>
            <a:pPr algn="r"/>
            <a:endParaRPr lang="en-US" sz="4000" i="1" dirty="0"/>
          </a:p>
          <a:p>
            <a:pPr algn="l"/>
            <a:r>
              <a:rPr lang="en-US" sz="4000" dirty="0"/>
              <a:t>What is the crucial theme in these verses? </a:t>
            </a:r>
          </a:p>
          <a:p>
            <a:pPr algn="l"/>
            <a:endParaRPr lang="en-US" sz="4000" dirty="0"/>
          </a:p>
          <a:p>
            <a:pPr algn="l"/>
            <a:endParaRPr lang="en-US" sz="4000" dirty="0"/>
          </a:p>
        </p:txBody>
      </p:sp>
    </p:spTree>
    <p:extLst>
      <p:ext uri="{BB962C8B-B14F-4D97-AF65-F5344CB8AC3E}">
        <p14:creationId xmlns:p14="http://schemas.microsoft.com/office/powerpoint/2010/main" val="1872474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100442"/>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200" dirty="0"/>
              <a:t>Christianity is a religion of relationships:  relationship with God and with one another. Christianity cannot be lived in a vacuum. </a:t>
            </a:r>
          </a:p>
          <a:p>
            <a:pPr algn="l"/>
            <a:r>
              <a:rPr lang="en-US" sz="3200" dirty="0"/>
              <a:t>As Christians, we are to be guided by God in three ways:  </a:t>
            </a:r>
          </a:p>
          <a:p>
            <a:pPr marL="457200" indent="-457200" algn="l">
              <a:buFont typeface="Arial" panose="020B0604020202020204" pitchFamily="34" charset="0"/>
              <a:buChar char="•"/>
            </a:pPr>
            <a:r>
              <a:rPr lang="en-US" sz="3200" dirty="0"/>
              <a:t>First, we must be looking </a:t>
            </a:r>
            <a:r>
              <a:rPr lang="en-US" sz="3200" u="sng" dirty="0"/>
              <a:t>upwardly</a:t>
            </a:r>
            <a:r>
              <a:rPr lang="en-US" sz="3200" dirty="0"/>
              <a:t> to God Himself, learning and growing in a personal relationship with Christ.  </a:t>
            </a:r>
          </a:p>
          <a:p>
            <a:pPr marL="457200" indent="-457200" algn="l">
              <a:buFont typeface="Arial" panose="020B0604020202020204" pitchFamily="34" charset="0"/>
              <a:buChar char="•"/>
            </a:pPr>
            <a:r>
              <a:rPr lang="en-US" sz="3200" dirty="0"/>
              <a:t>This God-focused life changes us </a:t>
            </a:r>
            <a:r>
              <a:rPr lang="en-US" sz="3200" u="sng" dirty="0"/>
              <a:t>inwardly</a:t>
            </a:r>
            <a:r>
              <a:rPr lang="en-US" sz="3200" dirty="0"/>
              <a:t> by the power of the Holy Spirit, transforming our lives.  </a:t>
            </a:r>
          </a:p>
          <a:p>
            <a:pPr marL="457200" indent="-457200" algn="l">
              <a:buFont typeface="Arial" panose="020B0604020202020204" pitchFamily="34" charset="0"/>
              <a:buChar char="•"/>
            </a:pPr>
            <a:r>
              <a:rPr lang="en-US" sz="3200" dirty="0"/>
              <a:t>Then, and only then, can we have an </a:t>
            </a:r>
            <a:r>
              <a:rPr lang="en-US" sz="3200" u="sng" dirty="0"/>
              <a:t>outwardly</a:t>
            </a:r>
            <a:r>
              <a:rPr lang="en-US" sz="3200" dirty="0"/>
              <a:t> focused life, sharing God with others in Christ-like ways. </a:t>
            </a:r>
          </a:p>
        </p:txBody>
      </p:sp>
    </p:spTree>
    <p:extLst>
      <p:ext uri="{BB962C8B-B14F-4D97-AF65-F5344CB8AC3E}">
        <p14:creationId xmlns:p14="http://schemas.microsoft.com/office/powerpoint/2010/main" val="1739106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340468" y="1100442"/>
            <a:ext cx="11537004"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200" u="sng" dirty="0"/>
              <a:t>Overview of Ephesians 5</a:t>
            </a:r>
          </a:p>
          <a:p>
            <a:r>
              <a:rPr lang="en-US" sz="3200" dirty="0"/>
              <a:t>The first three sections of this chapter:  </a:t>
            </a:r>
            <a:br>
              <a:rPr lang="en-US" sz="3200" dirty="0"/>
            </a:br>
            <a:r>
              <a:rPr lang="en-US" sz="3200" dirty="0"/>
              <a:t>Walk in Love, Walk in Light, Walk in Wisdom.  </a:t>
            </a:r>
          </a:p>
          <a:p>
            <a:endParaRPr lang="en-US" sz="1000" dirty="0"/>
          </a:p>
          <a:p>
            <a:r>
              <a:rPr lang="en-US" sz="3200" dirty="0"/>
              <a:t>Paul is urging the Christian to be submitted to one another. </a:t>
            </a:r>
          </a:p>
          <a:p>
            <a:endParaRPr lang="en-US" sz="1000" dirty="0"/>
          </a:p>
          <a:p>
            <a:r>
              <a:rPr lang="en-US" sz="3200" u="sng" dirty="0"/>
              <a:t>Humility</a:t>
            </a:r>
            <a:r>
              <a:rPr lang="en-US" sz="3200" dirty="0"/>
              <a:t> and T</a:t>
            </a:r>
            <a:r>
              <a:rPr lang="en-US" sz="3200" u="sng" dirty="0"/>
              <a:t>houghtfulness</a:t>
            </a:r>
            <a:r>
              <a:rPr lang="en-US" sz="3200" dirty="0"/>
              <a:t> - result of the Spirit living in our hearts. It is a gift of the same Spirit, who is the bond of unity in Christ.</a:t>
            </a:r>
          </a:p>
          <a:p>
            <a:endParaRPr lang="en-US" sz="1000" dirty="0"/>
          </a:p>
          <a:p>
            <a:r>
              <a:rPr lang="en-US" sz="3200" dirty="0"/>
              <a:t>Submission is an </a:t>
            </a:r>
            <a:r>
              <a:rPr lang="en-US" sz="3200" u="sng" dirty="0"/>
              <a:t>inner</a:t>
            </a:r>
            <a:r>
              <a:rPr lang="en-US" sz="3200" dirty="0"/>
              <a:t> quality that </a:t>
            </a:r>
            <a:r>
              <a:rPr lang="en-US" sz="3200" u="sng" dirty="0"/>
              <a:t>outwardly</a:t>
            </a:r>
            <a:r>
              <a:rPr lang="en-US" sz="3200" dirty="0"/>
              <a:t> expresses our reverence for Christ and His sacrifice for us. </a:t>
            </a:r>
          </a:p>
        </p:txBody>
      </p:sp>
    </p:spTree>
    <p:extLst>
      <p:ext uri="{BB962C8B-B14F-4D97-AF65-F5344CB8AC3E}">
        <p14:creationId xmlns:p14="http://schemas.microsoft.com/office/powerpoint/2010/main" val="2061233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340468" y="1100442"/>
            <a:ext cx="11537004"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400" dirty="0"/>
              <a:t>Give me the world </a:t>
            </a:r>
            <a:r>
              <a:rPr lang="en-US" sz="4400" i="1" dirty="0"/>
              <a:t>or</a:t>
            </a:r>
            <a:r>
              <a:rPr lang="en-US" sz="4400" dirty="0"/>
              <a:t> Give me Christ</a:t>
            </a:r>
          </a:p>
          <a:p>
            <a:pPr algn="l"/>
            <a:r>
              <a:rPr lang="en-US" sz="4000" i="1" dirty="0"/>
              <a:t>Give me the World</a:t>
            </a:r>
            <a:r>
              <a:rPr lang="en-US" sz="4000" dirty="0"/>
              <a:t>: Remain on our own throne in a state of worldliness filled with self-centeredness.</a:t>
            </a:r>
          </a:p>
          <a:p>
            <a:r>
              <a:rPr lang="en-US" i="1" dirty="0"/>
              <a:t>OR</a:t>
            </a:r>
          </a:p>
          <a:p>
            <a:pPr algn="l"/>
            <a:r>
              <a:rPr lang="en-US" sz="4000" i="1" dirty="0"/>
              <a:t>Give me Christ</a:t>
            </a:r>
            <a:r>
              <a:rPr lang="en-US" sz="4000" dirty="0"/>
              <a:t>:  Submit our lives that day to Jesus, and invite Him to sit on the thrones of our lives, in a state of godliness filled with agape love, a self-sacrificing love that is outward-centered.  </a:t>
            </a:r>
          </a:p>
        </p:txBody>
      </p:sp>
    </p:spTree>
    <p:extLst>
      <p:ext uri="{BB962C8B-B14F-4D97-AF65-F5344CB8AC3E}">
        <p14:creationId xmlns:p14="http://schemas.microsoft.com/office/powerpoint/2010/main" val="2181918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340468" y="1100442"/>
            <a:ext cx="11537004"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i="1" dirty="0"/>
              <a:t>Review:  </a:t>
            </a:r>
          </a:p>
          <a:p>
            <a:pPr algn="l">
              <a:lnSpc>
                <a:spcPct val="150000"/>
              </a:lnSpc>
            </a:pPr>
            <a:r>
              <a:rPr lang="en-US" sz="3200" u="sng" dirty="0"/>
              <a:t>Gratitude</a:t>
            </a:r>
            <a:r>
              <a:rPr lang="en-US" sz="3200" dirty="0"/>
              <a:t> and </a:t>
            </a:r>
            <a:r>
              <a:rPr lang="en-US" sz="3200" u="sng" dirty="0"/>
              <a:t>thanksgiving</a:t>
            </a:r>
            <a:r>
              <a:rPr lang="en-US" sz="3200" dirty="0"/>
              <a:t> to God is the basis of </a:t>
            </a:r>
            <a:r>
              <a:rPr lang="en-US" sz="3200" u="sng" dirty="0"/>
              <a:t>unity</a:t>
            </a:r>
            <a:r>
              <a:rPr lang="en-US" sz="3200" dirty="0"/>
              <a:t>, the model of Christ and the desire He has for our lives, which leads to </a:t>
            </a:r>
            <a:r>
              <a:rPr lang="en-US" sz="3200" u="sng" dirty="0"/>
              <a:t>wholeness</a:t>
            </a:r>
            <a:r>
              <a:rPr lang="en-US" sz="3200" dirty="0"/>
              <a:t> and true fulfillment.  How is all of this possible?  Only one way – through Jesus Christ who has offered us </a:t>
            </a:r>
            <a:r>
              <a:rPr lang="en-US" sz="3200" u="sng" dirty="0"/>
              <a:t>life</a:t>
            </a:r>
            <a:r>
              <a:rPr lang="en-US" sz="3200" dirty="0"/>
              <a:t>, eternal </a:t>
            </a:r>
            <a:r>
              <a:rPr lang="en-US" sz="3200" u="sng" dirty="0"/>
              <a:t>life</a:t>
            </a:r>
            <a:r>
              <a:rPr lang="en-US" sz="3200" dirty="0"/>
              <a:t>, through the gift of His </a:t>
            </a:r>
            <a:r>
              <a:rPr lang="en-US" sz="3200" u="sng" dirty="0"/>
              <a:t>life</a:t>
            </a:r>
            <a:r>
              <a:rPr lang="en-US" sz="3200" dirty="0"/>
              <a:t> on the cross.  </a:t>
            </a:r>
          </a:p>
        </p:txBody>
      </p:sp>
    </p:spTree>
    <p:extLst>
      <p:ext uri="{BB962C8B-B14F-4D97-AF65-F5344CB8AC3E}">
        <p14:creationId xmlns:p14="http://schemas.microsoft.com/office/powerpoint/2010/main" val="503088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340468" y="1100442"/>
            <a:ext cx="11537004"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i="1" dirty="0"/>
              <a:t>Unity in the Body of Christ – Early Church:  </a:t>
            </a:r>
          </a:p>
          <a:p>
            <a:pPr marL="457200" indent="-457200" algn="l">
              <a:lnSpc>
                <a:spcPct val="150000"/>
              </a:lnSpc>
              <a:buFont typeface="Arial" panose="020B0604020202020204" pitchFamily="34" charset="0"/>
              <a:buChar char="•"/>
            </a:pPr>
            <a:r>
              <a:rPr lang="en-US" sz="3200" dirty="0"/>
              <a:t>Fellowshipped with one another</a:t>
            </a:r>
          </a:p>
          <a:p>
            <a:pPr marL="457200" indent="-457200" algn="l">
              <a:lnSpc>
                <a:spcPct val="150000"/>
              </a:lnSpc>
              <a:buFont typeface="Arial" panose="020B0604020202020204" pitchFamily="34" charset="0"/>
              <a:buChar char="•"/>
            </a:pPr>
            <a:r>
              <a:rPr lang="en-US" sz="3200" dirty="0"/>
              <a:t>Learned about Jesus</a:t>
            </a:r>
          </a:p>
          <a:p>
            <a:pPr marL="457200" indent="-457200" algn="l">
              <a:lnSpc>
                <a:spcPct val="150000"/>
              </a:lnSpc>
              <a:buFont typeface="Arial" panose="020B0604020202020204" pitchFamily="34" charset="0"/>
              <a:buChar char="•"/>
            </a:pPr>
            <a:r>
              <a:rPr lang="en-US" sz="3200" dirty="0"/>
              <a:t>Spent time in prayer and the breaking of bread</a:t>
            </a:r>
          </a:p>
          <a:p>
            <a:pPr marL="457200" indent="-457200" algn="l">
              <a:lnSpc>
                <a:spcPct val="150000"/>
              </a:lnSpc>
              <a:buFont typeface="Arial" panose="020B0604020202020204" pitchFamily="34" charset="0"/>
              <a:buChar char="•"/>
            </a:pPr>
            <a:r>
              <a:rPr lang="en-US" sz="3200" dirty="0"/>
              <a:t>Spent time in Worship</a:t>
            </a:r>
          </a:p>
          <a:p>
            <a:pPr>
              <a:lnSpc>
                <a:spcPct val="150000"/>
              </a:lnSpc>
            </a:pPr>
            <a:r>
              <a:rPr lang="en-US" sz="3200" dirty="0"/>
              <a:t>Relational Evangelism!</a:t>
            </a:r>
          </a:p>
        </p:txBody>
      </p:sp>
    </p:spTree>
    <p:extLst>
      <p:ext uri="{BB962C8B-B14F-4D97-AF65-F5344CB8AC3E}">
        <p14:creationId xmlns:p14="http://schemas.microsoft.com/office/powerpoint/2010/main" val="785595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168535"/>
            <a:ext cx="10994131" cy="507662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b="1" baseline="30000" dirty="0"/>
              <a:t>5 </a:t>
            </a:r>
            <a:r>
              <a:rPr lang="en-US" sz="4000" dirty="0"/>
              <a:t>Put to death therefore what is earthly in you: sexual immorality, impurity, passion, evil desire, and covetousness, which is idolatry. </a:t>
            </a:r>
            <a:br>
              <a:rPr lang="en-US" sz="4000" dirty="0"/>
            </a:br>
            <a:r>
              <a:rPr lang="en-US" sz="4000" b="1" baseline="30000" dirty="0"/>
              <a:t>6 </a:t>
            </a:r>
            <a:r>
              <a:rPr lang="en-US" sz="4000" dirty="0"/>
              <a:t>On account of these the wrath of God is coming. </a:t>
            </a:r>
            <a:br>
              <a:rPr lang="en-US" sz="4000" dirty="0"/>
            </a:br>
            <a:r>
              <a:rPr lang="en-US" sz="4000" b="1" baseline="30000" dirty="0"/>
              <a:t>7 </a:t>
            </a:r>
            <a:r>
              <a:rPr lang="en-US" sz="4000" dirty="0"/>
              <a:t>In these you too once walked, when you were living in them. </a:t>
            </a:r>
            <a:br>
              <a:rPr lang="en-US" sz="4000" dirty="0"/>
            </a:br>
            <a:r>
              <a:rPr lang="en-US" sz="4000" b="1" baseline="30000" dirty="0"/>
              <a:t>8 </a:t>
            </a:r>
            <a:r>
              <a:rPr lang="en-US" sz="4000" dirty="0"/>
              <a:t>But now you must put them all away: anger, wrath, malice, slander, and obscene talk from your mouth. </a:t>
            </a:r>
          </a:p>
          <a:p>
            <a:pPr algn="r"/>
            <a:r>
              <a:rPr lang="en-US" i="1" dirty="0"/>
              <a:t>Colossians 3:5-8 ESV</a:t>
            </a:r>
            <a:endParaRPr lang="en-US" dirty="0"/>
          </a:p>
        </p:txBody>
      </p:sp>
    </p:spTree>
    <p:extLst>
      <p:ext uri="{BB962C8B-B14F-4D97-AF65-F5344CB8AC3E}">
        <p14:creationId xmlns:p14="http://schemas.microsoft.com/office/powerpoint/2010/main" val="2252665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217174"/>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b="1" baseline="30000" dirty="0"/>
              <a:t>6 </a:t>
            </a:r>
            <a:r>
              <a:rPr lang="en-US" sz="2800" dirty="0"/>
              <a:t>But godliness with contentment is great gain, </a:t>
            </a:r>
            <a:r>
              <a:rPr lang="en-US" sz="2800" b="1" baseline="30000" dirty="0"/>
              <a:t>7 </a:t>
            </a:r>
            <a:r>
              <a:rPr lang="en-US" sz="2800" dirty="0"/>
              <a:t>for we brought nothing into the world, and we cannot take anything out of the world. </a:t>
            </a:r>
          </a:p>
          <a:p>
            <a:pPr algn="l"/>
            <a:r>
              <a:rPr lang="en-US" sz="2800" b="1" baseline="30000" dirty="0"/>
              <a:t>8 </a:t>
            </a:r>
            <a:r>
              <a:rPr lang="en-US" sz="2800" dirty="0"/>
              <a:t>But if we have food and clothing, with these we will be content. </a:t>
            </a:r>
          </a:p>
          <a:p>
            <a:pPr algn="l"/>
            <a:r>
              <a:rPr lang="en-US" sz="2800" b="1" baseline="30000" dirty="0"/>
              <a:t>9 </a:t>
            </a:r>
            <a:r>
              <a:rPr lang="en-US" sz="2800" dirty="0"/>
              <a:t>But those who desire to be rich fall into temptation, into a snare, into many senseless and harmful desires that plunge people into ruin and destruction. </a:t>
            </a:r>
          </a:p>
          <a:p>
            <a:pPr algn="l"/>
            <a:r>
              <a:rPr lang="en-US" sz="2800" b="1" baseline="30000" dirty="0"/>
              <a:t>10 </a:t>
            </a:r>
            <a:r>
              <a:rPr lang="en-US" sz="2800" dirty="0"/>
              <a:t>For the love of money is a root of all kinds of evils. It is through this craving that some have wandered away from the faith and pierced themselves with many pangs.</a:t>
            </a:r>
            <a:endParaRPr lang="en-US" sz="2800" i="1" dirty="0"/>
          </a:p>
          <a:p>
            <a:pPr algn="r"/>
            <a:r>
              <a:rPr lang="en-US" i="1" dirty="0"/>
              <a:t>1 Timothy 6:6-10  ESV</a:t>
            </a:r>
          </a:p>
          <a:p>
            <a:pPr algn="l"/>
            <a:endParaRPr lang="en-US" sz="4000" dirty="0"/>
          </a:p>
          <a:p>
            <a:pPr algn="l"/>
            <a:endParaRPr lang="en-US" sz="4000" dirty="0"/>
          </a:p>
        </p:txBody>
      </p:sp>
    </p:spTree>
    <p:extLst>
      <p:ext uri="{BB962C8B-B14F-4D97-AF65-F5344CB8AC3E}">
        <p14:creationId xmlns:p14="http://schemas.microsoft.com/office/powerpoint/2010/main" val="2342326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217174"/>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b="1" baseline="30000" dirty="0"/>
              <a:t>11 </a:t>
            </a:r>
            <a:r>
              <a:rPr lang="en-US" sz="4000" dirty="0"/>
              <a:t>But as for you, O man of God, flee these things. Pursue righteousness, godliness, faith, love, steadfastness, gentleness.</a:t>
            </a:r>
          </a:p>
          <a:p>
            <a:pPr algn="l"/>
            <a:r>
              <a:rPr lang="en-US" sz="4000" b="1" baseline="30000" dirty="0"/>
              <a:t>12 </a:t>
            </a:r>
            <a:r>
              <a:rPr lang="en-US" sz="4000" dirty="0"/>
              <a:t>Fight the good fight of the faith. Take hold of the eternal life to which you were called and about which you made the good confession in the presence of many witnesses.</a:t>
            </a:r>
          </a:p>
          <a:p>
            <a:pPr algn="r"/>
            <a:r>
              <a:rPr lang="en-US" i="1" dirty="0"/>
              <a:t>1 Timothy 6:11,12  ESV</a:t>
            </a:r>
          </a:p>
          <a:p>
            <a:pPr algn="l"/>
            <a:endParaRPr lang="en-US" sz="4000" dirty="0"/>
          </a:p>
          <a:p>
            <a:pPr algn="l"/>
            <a:endParaRPr lang="en-US" sz="4000" dirty="0"/>
          </a:p>
        </p:txBody>
      </p:sp>
    </p:spTree>
    <p:extLst>
      <p:ext uri="{BB962C8B-B14F-4D97-AF65-F5344CB8AC3E}">
        <p14:creationId xmlns:p14="http://schemas.microsoft.com/office/powerpoint/2010/main" val="3630992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217174"/>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i="1" dirty="0"/>
              <a:t>Main Idea</a:t>
            </a:r>
            <a:r>
              <a:rPr lang="en-US" sz="3600" dirty="0"/>
              <a:t>:  </a:t>
            </a:r>
          </a:p>
          <a:p>
            <a:pPr algn="l"/>
            <a:r>
              <a:rPr lang="en-US" sz="3600" dirty="0"/>
              <a:t>The focus on living with </a:t>
            </a:r>
            <a:r>
              <a:rPr lang="en-US" sz="3600" u="sng" dirty="0"/>
              <a:t>gratitude</a:t>
            </a:r>
            <a:r>
              <a:rPr lang="en-US" sz="3600" dirty="0"/>
              <a:t> and this </a:t>
            </a:r>
            <a:r>
              <a:rPr lang="en-US" sz="3600" u="sng" dirty="0"/>
              <a:t>unity</a:t>
            </a:r>
            <a:r>
              <a:rPr lang="en-US" sz="3600" dirty="0"/>
              <a:t> to which our God has called us is critical within the Body of Christ.</a:t>
            </a:r>
          </a:p>
          <a:p>
            <a:pPr algn="l"/>
            <a:r>
              <a:rPr lang="en-US" sz="3600" u="sng" dirty="0"/>
              <a:t>Unity</a:t>
            </a:r>
            <a:r>
              <a:rPr lang="en-US" sz="3600" dirty="0"/>
              <a:t> in Christ produces a </a:t>
            </a:r>
            <a:r>
              <a:rPr lang="en-US" sz="3600" u="sng" dirty="0"/>
              <a:t>wholeness</a:t>
            </a:r>
            <a:r>
              <a:rPr lang="en-US" sz="3600" dirty="0"/>
              <a:t> that we, in our own efforts, would never be able to accomplish.  </a:t>
            </a:r>
          </a:p>
          <a:p>
            <a:pPr algn="l"/>
            <a:r>
              <a:rPr lang="en-US" sz="3600" u="sng" dirty="0"/>
              <a:t>Wholeness</a:t>
            </a:r>
            <a:r>
              <a:rPr lang="en-US" sz="3600" dirty="0"/>
              <a:t> in our relationship with God, with ourselves and with others prepares us for the </a:t>
            </a:r>
            <a:r>
              <a:rPr lang="en-US" sz="3600" u="sng" dirty="0"/>
              <a:t>eternal life</a:t>
            </a:r>
            <a:r>
              <a:rPr lang="en-US" sz="3600" dirty="0"/>
              <a:t> that Jesus has secured for us. </a:t>
            </a:r>
            <a:endParaRPr lang="en-US" sz="3600" i="1" dirty="0"/>
          </a:p>
          <a:p>
            <a:pPr algn="l"/>
            <a:endParaRPr lang="en-US" sz="4000" dirty="0"/>
          </a:p>
          <a:p>
            <a:pPr algn="l"/>
            <a:endParaRPr lang="en-US" sz="4000" dirty="0"/>
          </a:p>
        </p:txBody>
      </p:sp>
    </p:spTree>
    <p:extLst>
      <p:ext uri="{BB962C8B-B14F-4D97-AF65-F5344CB8AC3E}">
        <p14:creationId xmlns:p14="http://schemas.microsoft.com/office/powerpoint/2010/main" val="2529377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1455907" y="308549"/>
            <a:ext cx="9380706" cy="828675"/>
          </a:xfrm>
        </p:spPr>
        <p:txBody>
          <a:bodyPr>
            <a:noAutofit/>
          </a:bodyPr>
          <a:lstStyle/>
          <a:p>
            <a:r>
              <a:rPr lang="en-US" sz="4800" dirty="0"/>
              <a:t>Gratitude – Unity – Wholeness – LIFE</a:t>
            </a:r>
          </a:p>
        </p:txBody>
      </p:sp>
      <p:pic>
        <p:nvPicPr>
          <p:cNvPr id="7" name="Picture 6">
            <a:extLst>
              <a:ext uri="{FF2B5EF4-FFF2-40B4-BE49-F238E27FC236}">
                <a16:creationId xmlns:a16="http://schemas.microsoft.com/office/drawing/2014/main" id="{58508DFC-2AA1-44A0-9D59-B1839C6FB2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9136" y="1446812"/>
            <a:ext cx="6119004" cy="4589253"/>
          </a:xfrm>
          <a:prstGeom prst="rect">
            <a:avLst/>
          </a:prstGeom>
        </p:spPr>
      </p:pic>
      <p:sp>
        <p:nvSpPr>
          <p:cNvPr id="8" name="Subtitle 5">
            <a:extLst>
              <a:ext uri="{FF2B5EF4-FFF2-40B4-BE49-F238E27FC236}">
                <a16:creationId xmlns:a16="http://schemas.microsoft.com/office/drawing/2014/main" id="{BD510809-47A7-4880-9FB1-EBEEF20A7888}"/>
              </a:ext>
            </a:extLst>
          </p:cNvPr>
          <p:cNvSpPr txBox="1">
            <a:spLocks/>
          </p:cNvSpPr>
          <p:nvPr/>
        </p:nvSpPr>
        <p:spPr>
          <a:xfrm>
            <a:off x="8065698" y="2168330"/>
            <a:ext cx="3464315" cy="292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400" dirty="0"/>
              <a:t>Closing Hymn:</a:t>
            </a:r>
          </a:p>
          <a:p>
            <a:pPr algn="l"/>
            <a:r>
              <a:rPr lang="en-US" sz="4400" dirty="0"/>
              <a:t>#206</a:t>
            </a:r>
          </a:p>
          <a:p>
            <a:pPr algn="l"/>
            <a:r>
              <a:rPr lang="en-US" sz="4400" i="1" dirty="0"/>
              <a:t>Face to Face</a:t>
            </a:r>
            <a:r>
              <a:rPr lang="en-US" sz="4400" dirty="0"/>
              <a:t> </a:t>
            </a:r>
          </a:p>
        </p:txBody>
      </p:sp>
    </p:spTree>
    <p:extLst>
      <p:ext uri="{BB962C8B-B14F-4D97-AF65-F5344CB8AC3E}">
        <p14:creationId xmlns:p14="http://schemas.microsoft.com/office/powerpoint/2010/main" val="91069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372816"/>
            <a:ext cx="10994131" cy="448323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b="1" baseline="30000" dirty="0"/>
              <a:t>9 </a:t>
            </a:r>
            <a:r>
              <a:rPr lang="en-US" sz="4000" dirty="0"/>
              <a:t>Do not lie to one another, seeing that you have put off the old self with its practices </a:t>
            </a:r>
            <a:r>
              <a:rPr lang="en-US" sz="4000" b="1" baseline="30000" dirty="0"/>
              <a:t>10 </a:t>
            </a:r>
            <a:r>
              <a:rPr lang="en-US" sz="4000" dirty="0"/>
              <a:t>and have put on the new self, which is being renewed in knowledge after the image of its creator. </a:t>
            </a:r>
            <a:br>
              <a:rPr lang="en-US" sz="4000" dirty="0"/>
            </a:br>
            <a:r>
              <a:rPr lang="en-US" sz="4000" b="1" baseline="30000" dirty="0"/>
              <a:t>11 </a:t>
            </a:r>
            <a:r>
              <a:rPr lang="en-US" sz="4000" dirty="0"/>
              <a:t>Here there is not Greek and Jew, circumcised and uncircumcised, barbarian, Scythian, slave, free; but Christ is all, and in all. </a:t>
            </a:r>
          </a:p>
          <a:p>
            <a:pPr algn="r"/>
            <a:r>
              <a:rPr lang="en-US" i="1" dirty="0"/>
              <a:t>Colossians 3:9-11 ESV</a:t>
            </a:r>
            <a:endParaRPr lang="en-US" dirty="0"/>
          </a:p>
        </p:txBody>
      </p:sp>
    </p:spTree>
    <p:extLst>
      <p:ext uri="{BB962C8B-B14F-4D97-AF65-F5344CB8AC3E}">
        <p14:creationId xmlns:p14="http://schemas.microsoft.com/office/powerpoint/2010/main" val="491155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372816"/>
            <a:ext cx="10994131" cy="495016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400" b="1" baseline="30000" dirty="0"/>
              <a:t>12 </a:t>
            </a:r>
            <a:r>
              <a:rPr lang="en-US" sz="4400" dirty="0"/>
              <a:t>Put on then, as God's chosen ones, holy and beloved, compassionate hearts, kindness,  humility, meekness, and patience, </a:t>
            </a:r>
            <a:br>
              <a:rPr lang="en-US" sz="4400" dirty="0"/>
            </a:br>
            <a:r>
              <a:rPr lang="en-US" sz="4400" b="1" baseline="30000" dirty="0"/>
              <a:t>13 </a:t>
            </a:r>
            <a:r>
              <a:rPr lang="en-US" sz="4400" dirty="0"/>
              <a:t>bearing with one another and, if one has a complaint against another, forgiving each other; as the Lord has forgiven you, so you also must forgive.</a:t>
            </a:r>
            <a:r>
              <a:rPr lang="en-US" sz="4000" dirty="0"/>
              <a:t> </a:t>
            </a:r>
          </a:p>
          <a:p>
            <a:pPr algn="r"/>
            <a:r>
              <a:rPr lang="en-US" i="1" dirty="0"/>
              <a:t>Colossians 3:12,13 ESV</a:t>
            </a:r>
            <a:endParaRPr lang="en-US" dirty="0"/>
          </a:p>
        </p:txBody>
      </p:sp>
    </p:spTree>
    <p:extLst>
      <p:ext uri="{BB962C8B-B14F-4D97-AF65-F5344CB8AC3E}">
        <p14:creationId xmlns:p14="http://schemas.microsoft.com/office/powerpoint/2010/main" val="1348500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518731"/>
            <a:ext cx="10994131" cy="448323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400" b="1" baseline="30000" dirty="0"/>
              <a:t>14 </a:t>
            </a:r>
            <a:r>
              <a:rPr lang="en-US" sz="4400" dirty="0"/>
              <a:t>And above all these put on love, which binds everything together in perfect harmony. </a:t>
            </a:r>
          </a:p>
          <a:p>
            <a:pPr algn="l"/>
            <a:r>
              <a:rPr lang="en-US" sz="4400" b="1" baseline="30000" dirty="0"/>
              <a:t>15 </a:t>
            </a:r>
            <a:r>
              <a:rPr lang="en-US" sz="4400" dirty="0"/>
              <a:t>And let the peace of Christ rule in your hearts, to which indeed you were called in one body. And be thankful.</a:t>
            </a:r>
            <a:r>
              <a:rPr lang="en-US" sz="4000" dirty="0"/>
              <a:t>  </a:t>
            </a:r>
          </a:p>
          <a:p>
            <a:pPr algn="r"/>
            <a:r>
              <a:rPr lang="en-US" i="1" dirty="0"/>
              <a:t>Colossians 3:14-15 ESV</a:t>
            </a:r>
            <a:endParaRPr lang="en-US" dirty="0"/>
          </a:p>
        </p:txBody>
      </p:sp>
    </p:spTree>
    <p:extLst>
      <p:ext uri="{BB962C8B-B14F-4D97-AF65-F5344CB8AC3E}">
        <p14:creationId xmlns:p14="http://schemas.microsoft.com/office/powerpoint/2010/main" val="718385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518731"/>
            <a:ext cx="10994131" cy="448323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400" b="1" baseline="30000" dirty="0"/>
              <a:t>20 </a:t>
            </a:r>
            <a:r>
              <a:rPr lang="en-US" sz="4400" dirty="0"/>
              <a:t>“I do not ask for these only, but also for those who will believe in me through their word, </a:t>
            </a:r>
            <a:r>
              <a:rPr lang="en-US" sz="4400" b="1" baseline="30000" dirty="0"/>
              <a:t>21 </a:t>
            </a:r>
            <a:r>
              <a:rPr lang="en-US" sz="4400" dirty="0"/>
              <a:t>that they may all be one, just as you, Father, are in me, and I in you, that they also may be in us, so that the world may believe that you have sent me.</a:t>
            </a:r>
            <a:r>
              <a:rPr lang="en-US" sz="4000" dirty="0"/>
              <a:t> </a:t>
            </a:r>
          </a:p>
          <a:p>
            <a:pPr algn="r"/>
            <a:r>
              <a:rPr lang="en-US" i="1" dirty="0"/>
              <a:t>John 17:20,21 ESV</a:t>
            </a:r>
            <a:endParaRPr lang="en-US" dirty="0"/>
          </a:p>
        </p:txBody>
      </p:sp>
    </p:spTree>
    <p:extLst>
      <p:ext uri="{BB962C8B-B14F-4D97-AF65-F5344CB8AC3E}">
        <p14:creationId xmlns:p14="http://schemas.microsoft.com/office/powerpoint/2010/main" val="335314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518731"/>
            <a:ext cx="10994131" cy="448323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600" dirty="0"/>
              <a:t>“God is leading out a people to </a:t>
            </a:r>
            <a:r>
              <a:rPr lang="en-US" sz="3600" u="sng" dirty="0"/>
              <a:t>stand in perfect unity</a:t>
            </a:r>
            <a:r>
              <a:rPr lang="en-US" sz="3600" dirty="0"/>
              <a:t> upon the platform of eternal truth … God designs that His people should all come into the </a:t>
            </a:r>
            <a:r>
              <a:rPr lang="en-US" sz="3600" u="sng" dirty="0"/>
              <a:t>unity of faith</a:t>
            </a:r>
            <a:r>
              <a:rPr lang="en-US" sz="3600" dirty="0"/>
              <a:t>.  The prayer of Christ just prior to His crucifixion was that His disciples might be </a:t>
            </a:r>
            <a:r>
              <a:rPr lang="en-US" sz="3600" u="sng" dirty="0"/>
              <a:t>one</a:t>
            </a:r>
            <a:r>
              <a:rPr lang="en-US" sz="3600" dirty="0"/>
              <a:t>, even as He was one with the Father, that the world might </a:t>
            </a:r>
            <a:r>
              <a:rPr lang="en-US" sz="3600" u="sng" dirty="0"/>
              <a:t>believe</a:t>
            </a:r>
            <a:r>
              <a:rPr lang="en-US" sz="3600" dirty="0"/>
              <a:t> that the Father had sent Him.”</a:t>
            </a:r>
            <a:r>
              <a:rPr lang="en-US" sz="4000" dirty="0"/>
              <a:t>  </a:t>
            </a:r>
          </a:p>
          <a:p>
            <a:pPr algn="l"/>
            <a:r>
              <a:rPr lang="en-US" sz="4000" dirty="0"/>
              <a:t> </a:t>
            </a:r>
          </a:p>
          <a:p>
            <a:pPr algn="r"/>
            <a:r>
              <a:rPr lang="en-US" i="1" dirty="0"/>
              <a:t>EG White, Testimonies Vol. 4, p. 17</a:t>
            </a:r>
            <a:endParaRPr lang="en-US" dirty="0"/>
          </a:p>
        </p:txBody>
      </p:sp>
    </p:spTree>
    <p:extLst>
      <p:ext uri="{BB962C8B-B14F-4D97-AF65-F5344CB8AC3E}">
        <p14:creationId xmlns:p14="http://schemas.microsoft.com/office/powerpoint/2010/main" val="2315229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100442"/>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000" dirty="0"/>
              <a:t>“This most touching and wonderful prayer reaches down the ages, even to our day; for His words were:</a:t>
            </a:r>
          </a:p>
          <a:p>
            <a:pPr algn="l"/>
            <a:r>
              <a:rPr lang="en-US" sz="1000" dirty="0"/>
              <a:t> </a:t>
            </a:r>
            <a:br>
              <a:rPr lang="en-US" sz="4000" dirty="0"/>
            </a:br>
            <a:r>
              <a:rPr lang="en-US" sz="4000" dirty="0"/>
              <a:t>‘Neither pray I for these alone, but for them also which shall believe on Me through their word.’  </a:t>
            </a:r>
          </a:p>
          <a:p>
            <a:pPr algn="l"/>
            <a:endParaRPr lang="en-US" sz="1000" dirty="0"/>
          </a:p>
          <a:p>
            <a:pPr algn="l"/>
            <a:r>
              <a:rPr lang="en-US" sz="4000" dirty="0"/>
              <a:t>How </a:t>
            </a:r>
            <a:r>
              <a:rPr lang="en-US" sz="4000" u="sng" dirty="0"/>
              <a:t>earnestly</a:t>
            </a:r>
            <a:r>
              <a:rPr lang="en-US" sz="4000" dirty="0"/>
              <a:t> should the professed followers of Christ </a:t>
            </a:r>
            <a:r>
              <a:rPr lang="en-US" sz="4000" u="sng" dirty="0"/>
              <a:t>seek</a:t>
            </a:r>
            <a:r>
              <a:rPr lang="en-US" sz="4000" dirty="0"/>
              <a:t> to answer this prayer in their lives.”</a:t>
            </a:r>
          </a:p>
          <a:p>
            <a:pPr algn="r"/>
            <a:r>
              <a:rPr lang="en-US" sz="4000" dirty="0"/>
              <a:t> </a:t>
            </a:r>
            <a:r>
              <a:rPr lang="en-US" i="1" dirty="0"/>
              <a:t>EG White, Testimonies Vol. 4, p. 17</a:t>
            </a:r>
            <a:endParaRPr lang="en-US" dirty="0"/>
          </a:p>
        </p:txBody>
      </p:sp>
    </p:spTree>
    <p:extLst>
      <p:ext uri="{BB962C8B-B14F-4D97-AF65-F5344CB8AC3E}">
        <p14:creationId xmlns:p14="http://schemas.microsoft.com/office/powerpoint/2010/main" val="2292960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9E9C84A1-B24B-4EFF-80C5-16DC855ACFE8}"/>
              </a:ext>
            </a:extLst>
          </p:cNvPr>
          <p:cNvSpPr>
            <a:spLocks noGrp="1"/>
          </p:cNvSpPr>
          <p:nvPr>
            <p:ph type="subTitle" idx="1"/>
          </p:nvPr>
        </p:nvSpPr>
        <p:spPr>
          <a:xfrm>
            <a:off x="963038" y="318277"/>
            <a:ext cx="10064885" cy="479391"/>
          </a:xfrm>
        </p:spPr>
        <p:txBody>
          <a:bodyPr>
            <a:noAutofit/>
          </a:bodyPr>
          <a:lstStyle/>
          <a:p>
            <a:r>
              <a:rPr lang="en-US" sz="2800" dirty="0"/>
              <a:t>Gratitude – Unity – Wholeness – LIFE</a:t>
            </a:r>
          </a:p>
          <a:p>
            <a:endParaRPr lang="en-US" sz="5400" dirty="0"/>
          </a:p>
        </p:txBody>
      </p:sp>
      <p:sp>
        <p:nvSpPr>
          <p:cNvPr id="8" name="Subtitle 5">
            <a:extLst>
              <a:ext uri="{FF2B5EF4-FFF2-40B4-BE49-F238E27FC236}">
                <a16:creationId xmlns:a16="http://schemas.microsoft.com/office/drawing/2014/main" id="{BD510809-47A7-4880-9FB1-EBEEF20A7888}"/>
              </a:ext>
            </a:extLst>
          </p:cNvPr>
          <p:cNvSpPr txBox="1">
            <a:spLocks/>
          </p:cNvSpPr>
          <p:nvPr/>
        </p:nvSpPr>
        <p:spPr>
          <a:xfrm>
            <a:off x="498414" y="1100442"/>
            <a:ext cx="10994131" cy="48334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000" dirty="0"/>
              <a:t>Unity With Other Christians</a:t>
            </a:r>
          </a:p>
          <a:p>
            <a:endParaRPr lang="en-US" sz="1000" dirty="0"/>
          </a:p>
          <a:p>
            <a:pPr marL="457200" indent="-457200" algn="l">
              <a:buFont typeface="+mj-lt"/>
              <a:buAutoNum type="arabicPeriod"/>
            </a:pPr>
            <a:r>
              <a:rPr lang="en-US" sz="3600" dirty="0"/>
              <a:t>We can work with them on common social interests.  </a:t>
            </a:r>
          </a:p>
          <a:p>
            <a:pPr marL="457200" indent="-457200" algn="l">
              <a:buFont typeface="+mj-lt"/>
              <a:buAutoNum type="arabicPeriod"/>
            </a:pPr>
            <a:r>
              <a:rPr lang="en-US" sz="3600" dirty="0"/>
              <a:t>If we do unite with them, we must do so in a way that will not compromise our beliefs or practices.  </a:t>
            </a:r>
          </a:p>
          <a:p>
            <a:pPr marL="457200" indent="-457200" algn="l">
              <a:buFont typeface="+mj-lt"/>
              <a:buAutoNum type="arabicPeriod"/>
            </a:pPr>
            <a:r>
              <a:rPr lang="en-US" sz="3600" dirty="0"/>
              <a:t>We can and should use this unity to share with others the precious truths with which we have been blessed.</a:t>
            </a:r>
          </a:p>
        </p:txBody>
      </p:sp>
    </p:spTree>
    <p:extLst>
      <p:ext uri="{BB962C8B-B14F-4D97-AF65-F5344CB8AC3E}">
        <p14:creationId xmlns:p14="http://schemas.microsoft.com/office/powerpoint/2010/main" val="34471964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1235</TotalTime>
  <Words>1733</Words>
  <Application>Microsoft Macintosh PowerPoint</Application>
  <PresentationFormat>Widescreen</PresentationFormat>
  <Paragraphs>117</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dc:creator>
  <cp:lastModifiedBy>Microsoft Office User</cp:lastModifiedBy>
  <cp:revision>28</cp:revision>
  <dcterms:created xsi:type="dcterms:W3CDTF">2018-11-02T21:44:32Z</dcterms:created>
  <dcterms:modified xsi:type="dcterms:W3CDTF">2023-04-15T05:02:00Z</dcterms:modified>
</cp:coreProperties>
</file>